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506" r:id="rId2"/>
    <p:sldId id="1034" r:id="rId3"/>
    <p:sldId id="503" r:id="rId4"/>
    <p:sldId id="1012" r:id="rId5"/>
    <p:sldId id="996" r:id="rId6"/>
    <p:sldId id="1014" r:id="rId7"/>
    <p:sldId id="1035" r:id="rId8"/>
    <p:sldId id="1037" r:id="rId9"/>
    <p:sldId id="1038" r:id="rId10"/>
    <p:sldId id="1036" r:id="rId11"/>
    <p:sldId id="1015" r:id="rId12"/>
    <p:sldId id="1016" r:id="rId13"/>
    <p:sldId id="1018" r:id="rId14"/>
    <p:sldId id="1017" r:id="rId15"/>
    <p:sldId id="1019" r:id="rId16"/>
    <p:sldId id="1020" r:id="rId17"/>
    <p:sldId id="1021" r:id="rId18"/>
    <p:sldId id="1022" r:id="rId19"/>
    <p:sldId id="1023" r:id="rId20"/>
    <p:sldId id="1024" r:id="rId21"/>
    <p:sldId id="1025" r:id="rId22"/>
    <p:sldId id="1013" r:id="rId23"/>
    <p:sldId id="1026" r:id="rId24"/>
    <p:sldId id="1028" r:id="rId25"/>
    <p:sldId id="1033" r:id="rId26"/>
    <p:sldId id="1029" r:id="rId27"/>
    <p:sldId id="1030" r:id="rId28"/>
    <p:sldId id="1031" r:id="rId29"/>
    <p:sldId id="1032" r:id="rId30"/>
    <p:sldId id="1039" r:id="rId31"/>
    <p:sldId id="1041" r:id="rId32"/>
    <p:sldId id="1042" r:id="rId33"/>
    <p:sldId id="735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1034"/>
            <p14:sldId id="503"/>
            <p14:sldId id="1012"/>
            <p14:sldId id="996"/>
            <p14:sldId id="1014"/>
            <p14:sldId id="1035"/>
            <p14:sldId id="1037"/>
            <p14:sldId id="1038"/>
            <p14:sldId id="1036"/>
            <p14:sldId id="1015"/>
            <p14:sldId id="1016"/>
            <p14:sldId id="1018"/>
            <p14:sldId id="1017"/>
            <p14:sldId id="1019"/>
            <p14:sldId id="1020"/>
            <p14:sldId id="1021"/>
            <p14:sldId id="1022"/>
            <p14:sldId id="1023"/>
            <p14:sldId id="1024"/>
            <p14:sldId id="1025"/>
            <p14:sldId id="1013"/>
            <p14:sldId id="1026"/>
            <p14:sldId id="1028"/>
            <p14:sldId id="1033"/>
            <p14:sldId id="1029"/>
            <p14:sldId id="1030"/>
            <p14:sldId id="1031"/>
            <p14:sldId id="1032"/>
            <p14:sldId id="1039"/>
            <p14:sldId id="1041"/>
            <p14:sldId id="1042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  <p:cmAuthor id="6" name="Paul Schmitt" initials="PS" lastIdx="1" clrIdx="6">
    <p:extLst>
      <p:ext uri="{19B8F6BF-5375-455C-9EA6-DF929625EA0E}">
        <p15:presenceInfo xmlns:p15="http://schemas.microsoft.com/office/powerpoint/2012/main" userId="S::pschmitt@rtiinc1.onmicrosoft.com::5b6b8daf-2dc6-4b46-b114-4516e9e859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ECC50F"/>
    <a:srgbClr val="FF5E00"/>
    <a:srgbClr val="FF8C64"/>
    <a:srgbClr val="FF5B00"/>
    <a:srgbClr val="FF6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42"/>
    <p:restoredTop sz="88435"/>
  </p:normalViewPr>
  <p:slideViewPr>
    <p:cSldViewPr snapToGrid="0" snapToObjects="1">
      <p:cViewPr varScale="1">
        <p:scale>
          <a:sx n="83" d="100"/>
          <a:sy n="83" d="100"/>
        </p:scale>
        <p:origin x="240" y="135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73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27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69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72" Type="http://schemas.openxmlformats.org/officeDocument/2006/relationships/theme" Target="theme/theme1.xml"/><Relationship Id="rId20" Type="http://schemas.openxmlformats.org/officeDocument/2006/relationships/slide" Target="slides/slide1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816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0822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0370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1431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6273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5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944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6208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734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687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999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40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193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319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059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4316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4303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440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45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410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3773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30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41947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5746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18647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72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49" name="Google Shape;7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785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263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6697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not using XML Application creation you only need to define the </a:t>
            </a:r>
            <a:r>
              <a:rPr lang="en-US" sz="1200" dirty="0" err="1"/>
              <a:t>DataTypes</a:t>
            </a:r>
            <a:r>
              <a:rPr lang="en-US" sz="1200" dirty="0"/>
              <a:t> (What) and QoS (How)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38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XSN-iqrcOXqouQDHt1Ff6EIDUZn_pVC6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1.2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QoS Profiles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455" y="1053385"/>
            <a:ext cx="10855036" cy="5900476"/>
          </a:xfrm>
        </p:spPr>
        <p:txBody>
          <a:bodyPr>
            <a:normAutofit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RTI Built-in profile used for each command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BuiltinQosLib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Generic.KeepLastReliable.TransientLocal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base_name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BuiltinQosLib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Generic.KeepLastReliable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 a more complex model,  specific profiles are created and assigned to each command</a:t>
            </a: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-365760">
              <a:lnSpc>
                <a:spcPct val="120000"/>
              </a:lnSpc>
              <a:spcBef>
                <a:spcPts val="40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58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Define Your Data &amp; System Model w/QoS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Used RTI’s System Designer to define the “What”, ”How” and ”Who” of the entire system:</a:t>
            </a:r>
          </a:p>
          <a:p>
            <a:pPr lvl="1"/>
            <a:r>
              <a:rPr lang="en-US" dirty="0"/>
              <a:t>Data Types / Topics  via Domain Libraries (the “What”)</a:t>
            </a:r>
          </a:p>
          <a:p>
            <a:pPr lvl="1"/>
            <a:r>
              <a:rPr lang="en-US" dirty="0"/>
              <a:t>QoS libraries per command (the “How”)</a:t>
            </a:r>
          </a:p>
          <a:p>
            <a:pPr lvl="1"/>
            <a:r>
              <a:rPr lang="en-US" dirty="0"/>
              <a:t>Participant Libraries (the “Who”)</a:t>
            </a:r>
          </a:p>
          <a:p>
            <a:pPr lvl="1"/>
            <a:r>
              <a:rPr lang="en-US" dirty="0"/>
              <a:t>Encapsulate Topic Names, Type Names, QoS libraries and Entity Libraries as CONST in system designer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8184C8-5AD4-6641-BA50-1CEBB2253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77" y="2655082"/>
            <a:ext cx="6614983" cy="3450282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89CDB6-4A8F-DE45-82FD-09E810391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22" y="3099247"/>
            <a:ext cx="6792097" cy="3189121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4B588D8-C811-4B42-9605-997CAF65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786" y="3580123"/>
            <a:ext cx="7311081" cy="2969406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75177BF-03AC-FE47-9714-97A0FA2B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88" y="3331832"/>
            <a:ext cx="5581135" cy="2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 by using RTI’s Built-in QoS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634980" cy="5568406"/>
          </a:xfrm>
        </p:spPr>
        <p:txBody>
          <a:bodyPr>
            <a:normAutofit/>
          </a:bodyPr>
          <a:lstStyle/>
          <a:p>
            <a:r>
              <a:rPr lang="en-US" dirty="0"/>
              <a:t>Defined in XML documentation file using Snippet Composition and Inheritance: (Encapsulated for you)</a:t>
            </a:r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06A8AA-6331-0443-91DB-8652383F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4" y="2928236"/>
            <a:ext cx="5210432" cy="285865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FA365A-8CB1-FC4A-9A81-8614BFED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89" y="2158933"/>
            <a:ext cx="8597900" cy="20828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342EB30-5D34-8B44-8AFA-43B535D53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91" y="2297093"/>
            <a:ext cx="5378674" cy="4030062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5E04698-E1CD-BB46-AD34-3B5DBCD2E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201" y="2977470"/>
            <a:ext cx="6592261" cy="345105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CA71582-B8BD-3747-8DEE-3D6DB5D67E93}"/>
              </a:ext>
            </a:extLst>
          </p:cNvPr>
          <p:cNvGrpSpPr/>
          <p:nvPr/>
        </p:nvGrpSpPr>
        <p:grpSpPr>
          <a:xfrm>
            <a:off x="1185390" y="2387976"/>
            <a:ext cx="9512300" cy="2387600"/>
            <a:chOff x="1525201" y="-507211"/>
            <a:chExt cx="9512300" cy="2387600"/>
          </a:xfrm>
        </p:grpSpPr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F41B0A1B-AF06-BE4C-974F-36E4A7278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5201" y="-507211"/>
              <a:ext cx="9512300" cy="23876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6899156-BF8E-3641-8878-1BE252CD26AA}"/>
                </a:ext>
              </a:extLst>
            </p:cNvPr>
            <p:cNvGrpSpPr/>
            <p:nvPr/>
          </p:nvGrpSpPr>
          <p:grpSpPr>
            <a:xfrm>
              <a:off x="1713042" y="191917"/>
              <a:ext cx="9282841" cy="1516417"/>
              <a:chOff x="1713042" y="179689"/>
              <a:chExt cx="9282841" cy="151641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C6BE9CC-786B-3F45-995A-8BB057854D67}"/>
                  </a:ext>
                </a:extLst>
              </p:cNvPr>
              <p:cNvSpPr/>
              <p:nvPr/>
            </p:nvSpPr>
            <p:spPr>
              <a:xfrm>
                <a:off x="7807840" y="179689"/>
                <a:ext cx="3188043" cy="4262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8B898DD-E2B3-9B4A-B197-0A1BEFDF45F0}"/>
                  </a:ext>
                </a:extLst>
              </p:cNvPr>
              <p:cNvSpPr/>
              <p:nvPr/>
            </p:nvSpPr>
            <p:spPr>
              <a:xfrm>
                <a:off x="1713042" y="455618"/>
                <a:ext cx="7702807" cy="124048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097F4E81-63E2-964B-A047-574D398FD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0302" y="2408806"/>
            <a:ext cx="5079839" cy="4203492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3152EB4-B73C-A24D-AF08-64B821328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615" y="2050552"/>
            <a:ext cx="5450551" cy="4523144"/>
          </a:xfrm>
          <a:prstGeom prst="rect">
            <a:avLst/>
          </a:prstGeom>
        </p:spPr>
      </p:pic>
      <p:pic>
        <p:nvPicPr>
          <p:cNvPr id="19" name="Picture 18" descr="Text, letter&#10;&#10;Description automatically generated">
            <a:extLst>
              <a:ext uri="{FF2B5EF4-FFF2-40B4-BE49-F238E27FC236}">
                <a16:creationId xmlns:a16="http://schemas.microsoft.com/office/drawing/2014/main" id="{1D8ED437-BC03-B44B-AD33-FAD857137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56802" y="2801200"/>
            <a:ext cx="4705499" cy="30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dirty="0"/>
              <a:t>Jump-starting </a:t>
            </a:r>
            <a:r>
              <a:rPr lang="en-US" dirty="0" err="1"/>
              <a:t>Connext</a:t>
            </a:r>
            <a:r>
              <a:rPr lang="en-US" dirty="0"/>
              <a:t> using Object Oriented Design Patterns</a:t>
            </a:r>
            <a:br>
              <a:rPr lang="en-US" dirty="0"/>
            </a:br>
            <a:r>
              <a:rPr lang="en-US" sz="3600" dirty="0"/>
              <a:t>(XML Application Creation Version – </a:t>
            </a:r>
            <a:r>
              <a:rPr lang="en-US" sz="3600" dirty="0">
                <a:solidFill>
                  <a:schemeClr val="accent2"/>
                </a:solidFill>
              </a:rPr>
              <a:t>C++11 </a:t>
            </a:r>
            <a:r>
              <a:rPr lang="en-US" sz="3600" dirty="0"/>
              <a:t>and </a:t>
            </a:r>
            <a:r>
              <a:rPr lang="en-US" sz="3600" dirty="0">
                <a:solidFill>
                  <a:schemeClr val="accent2"/>
                </a:solidFill>
              </a:rPr>
              <a:t>Python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2223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3386"/>
            <a:ext cx="10847104" cy="560690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Application.hpp</a:t>
            </a:r>
            <a:r>
              <a:rPr lang="en-US" dirty="0"/>
              <a:t> (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sz="2400" dirty="0"/>
              <a:t>Holds </a:t>
            </a:r>
            <a:r>
              <a:rPr lang="en-US" sz="2400" dirty="0" err="1"/>
              <a:t>stop_handler</a:t>
            </a:r>
            <a:r>
              <a:rPr lang="en-US" sz="2400" dirty="0"/>
              <a:t>() – Re: Control-C shutdown</a:t>
            </a:r>
          </a:p>
          <a:p>
            <a:r>
              <a:rPr lang="en-US" dirty="0" err="1">
                <a:solidFill>
                  <a:schemeClr val="accent2"/>
                </a:solidFill>
              </a:rPr>
              <a:t>ddsEntities.hpp</a:t>
            </a:r>
            <a:r>
              <a:rPr lang="en-US" dirty="0">
                <a:solidFill>
                  <a:schemeClr val="accent2"/>
                </a:solidFill>
              </a:rPr>
              <a:t> and cxx (</a:t>
            </a:r>
            <a:r>
              <a:rPr lang="en-US" dirty="0" err="1">
                <a:solidFill>
                  <a:schemeClr val="accent2"/>
                </a:solidFill>
              </a:rPr>
              <a:t>py</a:t>
            </a:r>
            <a:r>
              <a:rPr lang="en-US" dirty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en-US" dirty="0"/>
              <a:t>Encapsulates Reader and Writer Activities</a:t>
            </a:r>
          </a:p>
          <a:p>
            <a:pPr lvl="2"/>
            <a:r>
              <a:rPr lang="en-US" dirty="0"/>
              <a:t>Forms your Reader / Writer topics base class</a:t>
            </a:r>
          </a:p>
          <a:p>
            <a:pPr lvl="3"/>
            <a:r>
              <a:rPr lang="en-US" dirty="0"/>
              <a:t>Identifies (Finds) associated topic reader or writer</a:t>
            </a:r>
          </a:p>
          <a:p>
            <a:pPr lvl="3"/>
            <a:r>
              <a:rPr lang="en-US" dirty="0"/>
              <a:t>Contains Default Event Monitoring </a:t>
            </a:r>
          </a:p>
          <a:p>
            <a:pPr lvl="4"/>
            <a:r>
              <a:rPr lang="en-US" dirty="0"/>
              <a:t>Optional Writer side Listener vs. Thread monitoring </a:t>
            </a:r>
          </a:p>
          <a:p>
            <a:pPr lvl="3"/>
            <a:r>
              <a:rPr lang="en-US" dirty="0"/>
              <a:t>Reader - Reads (takes) the sample</a:t>
            </a:r>
          </a:p>
          <a:p>
            <a:pPr lvl="4"/>
            <a:r>
              <a:rPr lang="en-US" dirty="0"/>
              <a:t>Dispatches to concrete class to put the sample in user topic context</a:t>
            </a:r>
          </a:p>
          <a:p>
            <a:pPr lvl="3"/>
            <a:r>
              <a:rPr lang="en-US" dirty="0"/>
              <a:t>Writer creates and holds sample to be modified and written</a:t>
            </a:r>
          </a:p>
          <a:p>
            <a:pPr lvl="2"/>
            <a:r>
              <a:rPr lang="en-US" dirty="0"/>
              <a:t>Dynamic Data APIs (2)</a:t>
            </a:r>
          </a:p>
          <a:p>
            <a:pPr lvl="3"/>
            <a:r>
              <a:rPr lang="en-US" dirty="0"/>
              <a:t>User only needs to overload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 </a:t>
            </a:r>
            <a:r>
              <a:rPr lang="en-US" dirty="0"/>
              <a:t>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/>
              <a:t>member functions to allow data to be handled in concrete topic class context</a:t>
            </a:r>
          </a:p>
          <a:p>
            <a:pPr lvl="2"/>
            <a:r>
              <a:rPr lang="en-US" dirty="0"/>
              <a:t>Implements threads and provides thread Management APIs</a:t>
            </a:r>
          </a:p>
          <a:p>
            <a:pPr lvl="3"/>
            <a:r>
              <a:rPr lang="en-US" dirty="0"/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run()</a:t>
            </a:r>
            <a:r>
              <a:rPr lang="en-US" dirty="0"/>
              <a:t>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9906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685EA8-888A-1B45-8063-315748461A27}"/>
              </a:ext>
            </a:extLst>
          </p:cNvPr>
          <p:cNvGrpSpPr/>
          <p:nvPr/>
        </p:nvGrpSpPr>
        <p:grpSpPr>
          <a:xfrm>
            <a:off x="8466907" y="3275174"/>
            <a:ext cx="3002692" cy="790832"/>
            <a:chOff x="8828834" y="1696733"/>
            <a:chExt cx="3002692" cy="79083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39D1BA4-849D-5841-8FD8-0DCF8CDE9924}"/>
                </a:ext>
              </a:extLst>
            </p:cNvPr>
            <p:cNvSpPr/>
            <p:nvPr/>
          </p:nvSpPr>
          <p:spPr>
            <a:xfrm>
              <a:off x="8828834" y="1696733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ddsEntity</a:t>
              </a:r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256B86-4A0B-9749-9B35-AF405D9C749A}"/>
                </a:ext>
              </a:extLst>
            </p:cNvPr>
            <p:cNvSpPr/>
            <p:nvPr/>
          </p:nvSpPr>
          <p:spPr>
            <a:xfrm>
              <a:off x="10935497" y="1696733"/>
              <a:ext cx="896029" cy="31400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AC56CC7-3C02-BD40-A78C-879ED8BC8F6F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0318653" y="1853734"/>
              <a:ext cx="61684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71DC98E-CC77-BC47-91EF-5A66AC451E32}"/>
                </a:ext>
              </a:extLst>
            </p:cNvPr>
            <p:cNvSpPr/>
            <p:nvPr/>
          </p:nvSpPr>
          <p:spPr>
            <a:xfrm>
              <a:off x="10311645" y="1777674"/>
              <a:ext cx="189128" cy="176332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Google Shape;272;p23">
              <a:extLst>
                <a:ext uri="{FF2B5EF4-FFF2-40B4-BE49-F238E27FC236}">
                  <a16:creationId xmlns:a16="http://schemas.microsoft.com/office/drawing/2014/main" id="{53F9B5EC-45B2-654F-9B5F-C21A19FA1D0C}"/>
                </a:ext>
              </a:extLst>
            </p:cNvPr>
            <p:cNvSpPr/>
            <p:nvPr/>
          </p:nvSpPr>
          <p:spPr>
            <a:xfrm>
              <a:off x="8888061" y="2010734"/>
              <a:ext cx="1253228" cy="28047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70FF183-827F-2546-BB71-47CC0DBA91AB}"/>
                </a:ext>
              </a:extLst>
            </p:cNvPr>
            <p:cNvSpPr txBox="1"/>
            <p:nvPr/>
          </p:nvSpPr>
          <p:spPr>
            <a:xfrm>
              <a:off x="9086738" y="2186029"/>
              <a:ext cx="562899" cy="210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</p:grp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BFE25311-52B2-6E40-8FAE-6C6D2625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809" y="1014025"/>
            <a:ext cx="2064790" cy="2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4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/>
          </a:bodyPr>
          <a:lstStyle/>
          <a:p>
            <a:r>
              <a:rPr lang="en-US" dirty="0" err="1"/>
              <a:t>CommandResponse.hpp</a:t>
            </a:r>
            <a:r>
              <a:rPr lang="en-US" dirty="0"/>
              <a:t> (</a:t>
            </a:r>
            <a:r>
              <a:rPr lang="en-US" dirty="0" err="1"/>
              <a:t>constants.py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RtiCodeGenerated</a:t>
            </a:r>
            <a:r>
              <a:rPr lang="en-US" dirty="0"/>
              <a:t> Header file of your Data model/System model</a:t>
            </a:r>
          </a:p>
          <a:p>
            <a:pPr lvl="2"/>
            <a:r>
              <a:rPr lang="en-US" dirty="0"/>
              <a:t>Contains CONTS, ENUMS associated with the models</a:t>
            </a:r>
          </a:p>
          <a:p>
            <a:r>
              <a:rPr lang="en-US" dirty="0" err="1"/>
              <a:t>topics.hpp</a:t>
            </a:r>
            <a:r>
              <a:rPr lang="en-US" dirty="0"/>
              <a:t> and cxx (.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Holds your application(s) topics inheriting from base entity reader and writer classes </a:t>
            </a:r>
          </a:p>
          <a:p>
            <a:pPr lvl="1"/>
            <a:r>
              <a:rPr lang="en-US" dirty="0"/>
              <a:t>Implements the base class virtual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</a:t>
            </a:r>
            <a:r>
              <a:rPr lang="en-US" dirty="0"/>
              <a:t>) and reader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</a:t>
            </a:r>
            <a:r>
              <a:rPr lang="en-US" dirty="0"/>
              <a:t> member functions</a:t>
            </a:r>
          </a:p>
          <a:p>
            <a:pPr lvl="1"/>
            <a:r>
              <a:rPr lang="en-US" dirty="0"/>
              <a:t>User Extends the base Reader / Writer Entity Classes for application requirements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A2C170-7059-A34C-A80B-C8E64D8EB07A}"/>
              </a:ext>
            </a:extLst>
          </p:cNvPr>
          <p:cNvGrpSpPr/>
          <p:nvPr/>
        </p:nvGrpSpPr>
        <p:grpSpPr>
          <a:xfrm>
            <a:off x="8399810" y="3429000"/>
            <a:ext cx="3343294" cy="2978983"/>
            <a:chOff x="8386557" y="1569900"/>
            <a:chExt cx="3343294" cy="29789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10526D-9774-9B4D-8AA2-5F7886FF608C}"/>
                </a:ext>
              </a:extLst>
            </p:cNvPr>
            <p:cNvGrpSpPr/>
            <p:nvPr/>
          </p:nvGrpSpPr>
          <p:grpSpPr>
            <a:xfrm>
              <a:off x="8386557" y="2309117"/>
              <a:ext cx="3309044" cy="2239766"/>
              <a:chOff x="8466945" y="1676136"/>
              <a:chExt cx="3309044" cy="2239766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0167942-D23A-DD41-AE3B-10B6F71311F2}"/>
                  </a:ext>
                </a:extLst>
              </p:cNvPr>
              <p:cNvSpPr/>
              <p:nvPr/>
            </p:nvSpPr>
            <p:spPr>
              <a:xfrm>
                <a:off x="8466945" y="3125070"/>
                <a:ext cx="2095514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/>
                  <a:t>yourTopicWrt</a:t>
                </a:r>
                <a:r>
                  <a:rPr lang="en-US" sz="1200" dirty="0"/>
                  <a:t>::Writer</a:t>
                </a:r>
              </a:p>
              <a:p>
                <a:pPr algn="ctr"/>
                <a:r>
                  <a:rPr lang="en-US" sz="1200" dirty="0" err="1"/>
                  <a:t>youTopicRdr</a:t>
                </a:r>
                <a:r>
                  <a:rPr lang="en-US" sz="1200" dirty="0"/>
                  <a:t>::Reader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652F2C21-5BE7-534A-AD5E-AE2ADE225994}"/>
                  </a:ext>
                </a:extLst>
              </p:cNvPr>
              <p:cNvSpPr/>
              <p:nvPr/>
            </p:nvSpPr>
            <p:spPr>
              <a:xfrm>
                <a:off x="8773297" y="1676136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031346-CF53-D14E-9FEA-C7A7CF655386}"/>
                  </a:ext>
                </a:extLst>
              </p:cNvPr>
              <p:cNvGrpSpPr/>
              <p:nvPr/>
            </p:nvGrpSpPr>
            <p:grpSpPr>
              <a:xfrm>
                <a:off x="10263116" y="1676136"/>
                <a:ext cx="1512873" cy="314001"/>
                <a:chOff x="6819732" y="1559418"/>
                <a:chExt cx="1865531" cy="465590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1B891932-252B-7F4C-8380-0AB198D86A03}"/>
                    </a:ext>
                  </a:extLst>
                </p:cNvPr>
                <p:cNvSpPr/>
                <p:nvPr/>
              </p:nvSpPr>
              <p:spPr>
                <a:xfrm>
                  <a:off x="7580365" y="1559418"/>
                  <a:ext cx="1104898" cy="46559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/>
                    <a:t>Thread</a:t>
                  </a:r>
                </a:p>
              </p:txBody>
            </p: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EBEA472B-A21C-B84C-AFDD-410A4CB6EE90}"/>
                    </a:ext>
                  </a:extLst>
                </p:cNvPr>
                <p:cNvCxnSpPr>
                  <a:cxnSpLocks/>
                  <a:stCxn id="5" idx="3"/>
                  <a:endCxn id="8" idx="1"/>
                </p:cNvCxnSpPr>
                <p:nvPr/>
              </p:nvCxnSpPr>
              <p:spPr>
                <a:xfrm>
                  <a:off x="6819732" y="1792214"/>
                  <a:ext cx="760633" cy="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Diamond 6">
                  <a:extLst>
                    <a:ext uri="{FF2B5EF4-FFF2-40B4-BE49-F238E27FC236}">
                      <a16:creationId xmlns:a16="http://schemas.microsoft.com/office/drawing/2014/main" id="{47EDEF61-DBD5-0C41-BB24-7F894363F4AA}"/>
                    </a:ext>
                  </a:extLst>
                </p:cNvPr>
                <p:cNvSpPr/>
                <p:nvPr/>
              </p:nvSpPr>
              <p:spPr>
                <a:xfrm>
                  <a:off x="6819732" y="1661483"/>
                  <a:ext cx="233215" cy="261459"/>
                </a:xfrm>
                <a:prstGeom prst="diamond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645BF71-3566-A744-BF80-882D08BA088C}"/>
                  </a:ext>
                </a:extLst>
              </p:cNvPr>
              <p:cNvGrpSpPr/>
              <p:nvPr/>
            </p:nvGrpSpPr>
            <p:grpSpPr>
              <a:xfrm>
                <a:off x="8888088" y="1967398"/>
                <a:ext cx="1253228" cy="392701"/>
                <a:chOff x="9582343" y="3751019"/>
                <a:chExt cx="1771457" cy="517118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AE0CE2-F374-FD49-BA06-39980D3EC44A}"/>
                    </a:ext>
                  </a:extLst>
                </p:cNvPr>
                <p:cNvSpPr txBox="1"/>
                <p:nvPr/>
              </p:nvSpPr>
              <p:spPr>
                <a:xfrm>
                  <a:off x="9828244" y="3991138"/>
                  <a:ext cx="79566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(Pub/sub)</a:t>
                  </a:r>
                </a:p>
              </p:txBody>
            </p:sp>
            <p:sp>
              <p:nvSpPr>
                <p:cNvPr id="14" name="Google Shape;272;p23">
                  <a:extLst>
                    <a:ext uri="{FF2B5EF4-FFF2-40B4-BE49-F238E27FC236}">
                      <a16:creationId xmlns:a16="http://schemas.microsoft.com/office/drawing/2014/main" id="{6F07463A-8FC9-BB48-B4E2-554240D401F9}"/>
                    </a:ext>
                  </a:extLst>
                </p:cNvPr>
                <p:cNvSpPr/>
                <p:nvPr/>
              </p:nvSpPr>
              <p:spPr>
                <a:xfrm>
                  <a:off x="9582343" y="3751019"/>
                  <a:ext cx="1771457" cy="369332"/>
                </a:xfrm>
                <a:prstGeom prst="leftRightArrow">
                  <a:avLst>
                    <a:gd name="adj1" fmla="val 55303"/>
                    <a:gd name="adj2" fmla="val 50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Font typeface="Arial"/>
                    <a:buNone/>
                  </a:pPr>
                  <a:r>
                    <a:rPr lang="en-US" sz="1200" dirty="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DDS </a:t>
                  </a:r>
                  <a:r>
                    <a:rPr lang="en-US" sz="1200" dirty="0" err="1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Databus</a:t>
                  </a:r>
                  <a:endParaRPr sz="1200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3134261-76DD-1D42-8255-24EFA2338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25847" y="2678134"/>
                <a:ext cx="0" cy="4115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B2E7F789-4392-B94D-9ADD-D9086D1AA1BA}"/>
                  </a:ext>
                </a:extLst>
              </p:cNvPr>
              <p:cNvSpPr/>
              <p:nvPr/>
            </p:nvSpPr>
            <p:spPr>
              <a:xfrm>
                <a:off x="9436482" y="2496066"/>
                <a:ext cx="181954" cy="146717"/>
              </a:xfrm>
              <a:prstGeom prst="triangl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4745D8CD-AA53-4443-9CB2-03BF9E284538}"/>
                </a:ext>
              </a:extLst>
            </p:cNvPr>
            <p:cNvSpPr/>
            <p:nvPr/>
          </p:nvSpPr>
          <p:spPr>
            <a:xfrm>
              <a:off x="10640622" y="3866094"/>
              <a:ext cx="616845" cy="314001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CFT</a:t>
              </a:r>
            </a:p>
          </p:txBody>
        </p:sp>
        <p:sp>
          <p:nvSpPr>
            <p:cNvPr id="21" name="Rounded Rectangular Callout 20">
              <a:extLst>
                <a:ext uri="{FF2B5EF4-FFF2-40B4-BE49-F238E27FC236}">
                  <a16:creationId xmlns:a16="http://schemas.microsoft.com/office/drawing/2014/main" id="{E72C5396-F0F7-F046-B7EF-53B02FDDC049}"/>
                </a:ext>
              </a:extLst>
            </p:cNvPr>
            <p:cNvSpPr/>
            <p:nvPr/>
          </p:nvSpPr>
          <p:spPr>
            <a:xfrm>
              <a:off x="10372318" y="1569900"/>
              <a:ext cx="1323283" cy="582217"/>
            </a:xfrm>
            <a:prstGeom prst="wedgeRoundRectCallout">
              <a:avLst>
                <a:gd name="adj1" fmla="val -111522"/>
                <a:gd name="adj2" fmla="val 77652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Default Event Monitoring</a:t>
              </a:r>
            </a:p>
          </p:txBody>
        </p:sp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2EB799CF-F0AC-3442-9DF6-3537F12DE102}"/>
                </a:ext>
              </a:extLst>
            </p:cNvPr>
            <p:cNvSpPr/>
            <p:nvPr/>
          </p:nvSpPr>
          <p:spPr>
            <a:xfrm>
              <a:off x="10247041" y="3008519"/>
              <a:ext cx="1482810" cy="582217"/>
            </a:xfrm>
            <a:prstGeom prst="wedgeRoundRectCallout">
              <a:avLst>
                <a:gd name="adj1" fmla="val -104855"/>
                <a:gd name="adj2" fmla="val 75530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 Event Monitoring</a:t>
              </a:r>
            </a:p>
          </p:txBody>
        </p:sp>
      </p:grpSp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9D9F1D-7EE5-9F4B-B06E-B90AC58AA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874" y="963932"/>
            <a:ext cx="23749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2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– Application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8663719" cy="5568406"/>
          </a:xfrm>
        </p:spPr>
        <p:txBody>
          <a:bodyPr>
            <a:normAutofit/>
          </a:bodyPr>
          <a:lstStyle/>
          <a:p>
            <a:r>
              <a:rPr lang="en-US" dirty="0"/>
              <a:t>Device and Controller Applications (.cxx or .</a:t>
            </a:r>
            <a:r>
              <a:rPr lang="en-US" dirty="0" err="1"/>
              <a:t>py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Your Applications (complementary forms of each other) </a:t>
            </a:r>
          </a:p>
          <a:p>
            <a:pPr lvl="1"/>
            <a:r>
              <a:rPr lang="en-US" dirty="0"/>
              <a:t>Creates the Participant via XML Application Creation (</a:t>
            </a:r>
            <a:r>
              <a:rPr lang="en-US" dirty="0" err="1"/>
              <a:t>from_config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Instantiates your Topics (from </a:t>
            </a:r>
            <a:r>
              <a:rPr lang="en-US" dirty="0" err="1"/>
              <a:t>topics.hpp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Install optional Listener</a:t>
            </a:r>
          </a:p>
          <a:p>
            <a:pPr lvl="1"/>
            <a:r>
              <a:rPr lang="en-US" dirty="0"/>
              <a:t>Installs optional Content Filter</a:t>
            </a:r>
          </a:p>
          <a:p>
            <a:pPr lvl="1"/>
            <a:r>
              <a:rPr lang="en-US" dirty="0"/>
              <a:t>Example Runs the Application State Machine</a:t>
            </a:r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28B3F82-141E-B946-9CB8-F6ED06FC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93" y="1053385"/>
            <a:ext cx="200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03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Create / Design your Application</a:t>
            </a:r>
          </a:p>
          <a:p>
            <a:pPr lvl="1"/>
            <a:r>
              <a:rPr lang="en-US" dirty="0"/>
              <a:t>Use System Designer to define Types/Topics, QoS Libs, Domain Libs, Participant Libs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Best practice – run </a:t>
            </a:r>
            <a:r>
              <a:rPr lang="en-US" dirty="0" err="1">
                <a:solidFill>
                  <a:schemeClr val="accent2"/>
                </a:solidFill>
              </a:rPr>
              <a:t>idl</a:t>
            </a:r>
            <a:r>
              <a:rPr lang="en-US" dirty="0">
                <a:solidFill>
                  <a:schemeClr val="accent2"/>
                </a:solidFill>
              </a:rPr>
              <a:t> through </a:t>
            </a:r>
            <a:r>
              <a:rPr lang="en-US" dirty="0" err="1">
                <a:solidFill>
                  <a:schemeClr val="accent2"/>
                </a:solidFill>
              </a:rPr>
              <a:t>rticodegen</a:t>
            </a:r>
            <a:r>
              <a:rPr lang="en-US" dirty="0">
                <a:solidFill>
                  <a:schemeClr val="accent2"/>
                </a:solidFill>
              </a:rPr>
              <a:t> to create header file for use with your system and data model </a:t>
            </a:r>
          </a:p>
          <a:p>
            <a:pPr lvl="2"/>
            <a:r>
              <a:rPr lang="en-US" dirty="0"/>
              <a:t>python requires creating an equivalent of </a:t>
            </a:r>
            <a:r>
              <a:rPr lang="en-US" dirty="0" err="1"/>
              <a:t>constants.py</a:t>
            </a:r>
            <a:endParaRPr lang="en-US" dirty="0"/>
          </a:p>
          <a:p>
            <a:r>
              <a:rPr lang="en-US" dirty="0"/>
              <a:t>Use Common files in your project</a:t>
            </a:r>
          </a:p>
          <a:p>
            <a:pPr lvl="1"/>
            <a:r>
              <a:rPr lang="en-US" dirty="0" err="1"/>
              <a:t>Application.hpp</a:t>
            </a:r>
            <a:r>
              <a:rPr lang="en-US" dirty="0"/>
              <a:t> (optional), </a:t>
            </a:r>
            <a:r>
              <a:rPr lang="en-US" dirty="0" err="1"/>
              <a:t>ddsEntity.hpp</a:t>
            </a:r>
            <a:r>
              <a:rPr lang="en-US" dirty="0"/>
              <a:t>/cxx (required)</a:t>
            </a:r>
          </a:p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</a:t>
            </a:r>
          </a:p>
          <a:p>
            <a:pPr lvl="1"/>
            <a:r>
              <a:rPr lang="en-US" dirty="0"/>
              <a:t>Leverage example</a:t>
            </a:r>
          </a:p>
        </p:txBody>
      </p:sp>
    </p:spTree>
    <p:extLst>
      <p:ext uri="{BB962C8B-B14F-4D97-AF65-F5344CB8AC3E}">
        <p14:creationId xmlns:p14="http://schemas.microsoft.com/office/powerpoint/2010/main" val="263713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0152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your own </a:t>
            </a:r>
            <a:r>
              <a:rPr lang="en-US" dirty="0" err="1"/>
              <a:t>topic.hpp</a:t>
            </a:r>
            <a:r>
              <a:rPr lang="en-US" dirty="0"/>
              <a:t>/cxx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Create topic readers and writers inheriting from reader or writer base class (w/correct parameters)</a:t>
            </a:r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Reader(participant, MODULE::TYPE_DEVICE_STATE, MODULE::DEVICE_STATE_READER)</a:t>
            </a:r>
          </a:p>
          <a:p>
            <a:pPr marL="508000" lvl="1" indent="0">
              <a:buNone/>
            </a:pPr>
            <a:endParaRPr lang="en-US" sz="2100" dirty="0"/>
          </a:p>
          <a:p>
            <a:pPr marL="965200" lvl="2" indent="0"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 Writer(participant, MODULE::TYPE_DEVICE_STATE, MODULE::DEVICE_STATE_WRITER, periodic, period)</a:t>
            </a:r>
          </a:p>
          <a:p>
            <a:pPr marL="508000" lvl="1" indent="0">
              <a:buNone/>
            </a:pPr>
            <a:endParaRPr lang="en-US" dirty="0"/>
          </a:p>
          <a:p>
            <a:pPr lvl="1"/>
            <a:r>
              <a:rPr lang="en-US" dirty="0"/>
              <a:t>Writers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writer()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update sample in topic context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Concrete class writer() requires a “Downcast / transfer” function – example: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write() is effectively a runtime down cast for periodic data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write() {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(this-&gt;</a:t>
            </a:r>
            <a:r>
              <a:rPr lang="en-U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getCurrentState</a:t>
            </a:r>
            <a:r>
              <a:rPr lang="en-US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 must also be added Topic::write class.</a:t>
            </a:r>
          </a:p>
          <a:p>
            <a:pPr marL="1282700" lvl="2" indent="-3429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can be any name with any data to write </a:t>
            </a:r>
          </a:p>
          <a:p>
            <a:pPr marL="939800" lvl="2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Use this example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Readers – override virtual function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handler()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 allow the base class to call the read handler to received data in topic context.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required - Create our own ”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updateCft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name is unimportant</a:t>
            </a:r>
          </a:p>
          <a:p>
            <a:pPr lvl="2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solidFill>
                  <a:srgbClr val="FF8C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Create a Generic CFT in the System Designer XML and populate it programmatically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Each device plugs in its own Device ID filter vs. Creating multiple XML CFTs</a:t>
            </a:r>
          </a:p>
          <a:p>
            <a:pPr marL="990600" lvl="2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33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content_filter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name="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 kind="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builtin.sql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"&gt;    </a:t>
            </a:r>
          </a:p>
          <a:p>
            <a:pPr marL="990600" lvl="2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&lt;expression&gt;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=%1&lt;/expression&gt;</a:t>
            </a:r>
          </a:p>
          <a:p>
            <a:pPr marL="1447800" lvl="3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expression_parameters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1905000" lvl="4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&lt;element&gt;0&lt;/element&gt;</a:t>
            </a:r>
          </a:p>
          <a:p>
            <a:pPr marL="1905000" lvl="4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&lt;element&gt;0&lt;/element&gt;</a:t>
            </a:r>
          </a:p>
          <a:p>
            <a:pPr marL="1447800" lvl="3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expression_parameters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533400" lvl="1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content_filter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7484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(1/3)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483133"/>
            <a:ext cx="10515600" cy="5374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dirty="0">
                <a:solidFill>
                  <a:schemeClr val="bg1"/>
                </a:solidFill>
              </a:rPr>
              <a:t>Goal of project: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Create a simple example of a Command / Response Data Model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dirty="0">
                <a:solidFill>
                  <a:schemeClr val="lt1"/>
                </a:solidFill>
              </a:rPr>
              <a:t>Morphed into: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Object oriented methods to Jump-start your customer using </a:t>
            </a:r>
            <a:r>
              <a:rPr lang="en-US" dirty="0" err="1">
                <a:solidFill>
                  <a:schemeClr val="lt1"/>
                </a:solidFill>
              </a:rPr>
              <a:t>Connext</a:t>
            </a:r>
            <a:r>
              <a:rPr lang="en-US" dirty="0">
                <a:solidFill>
                  <a:schemeClr val="lt1"/>
                </a:solidFill>
              </a:rPr>
              <a:t> using Multi-topic applications</a:t>
            </a: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103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will of course be dependent upon your application, but many of the steps should be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stand-up participant and all entities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kind.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::core::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({ MODULE::QOS_FILE });</a:t>
            </a:r>
          </a:p>
          <a:p>
            <a:pPr marL="1397000" lvl="3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::domain::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DomainParticipant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participant =</a:t>
            </a:r>
          </a:p>
          <a:p>
            <a:pPr marL="1397000" lvl="3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qos_provider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create_participant_from_config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(MODULE::DEVICE1_PARTICIPANT);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“Create” writer and reader topics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These are already created via the xml file in the step above. The base class simply “finds” them as you’ve provided the required parameters in your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topics.cxx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constructor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the thread on readers and writers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Optionally install a listener on writers</a:t>
            </a:r>
          </a:p>
          <a:p>
            <a:pPr marL="5080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94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 any content filter parameters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 Content filters w/expression are installed via the associated XML based QoS library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your Applications State Machine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Upon shutdown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 any threads via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getThreadHndl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482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ToDo</a:t>
            </a:r>
            <a:r>
              <a:rPr lang="en-US" dirty="0"/>
              <a:t>: (enhancements)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r>
              <a:rPr lang="en-US" dirty="0"/>
              <a:t>Allow Reader Event Monitors to be customized </a:t>
            </a:r>
          </a:p>
          <a:p>
            <a:pPr lvl="1"/>
            <a:r>
              <a:rPr lang="en-US" dirty="0"/>
              <a:t>Reader event monitoring is done in the reader thread since we have to wait for </a:t>
            </a:r>
            <a:r>
              <a:rPr lang="en-US" dirty="0" err="1"/>
              <a:t>data_available</a:t>
            </a:r>
            <a:r>
              <a:rPr lang="en-US" dirty="0"/>
              <a:t> anyway.</a:t>
            </a:r>
          </a:p>
          <a:p>
            <a:r>
              <a:rPr lang="en-US" dirty="0"/>
              <a:t>Add RTI Logger Objects to Entity base classes </a:t>
            </a:r>
          </a:p>
        </p:txBody>
      </p:sp>
    </p:spTree>
    <p:extLst>
      <p:ext uri="{BB962C8B-B14F-4D97-AF65-F5344CB8AC3E}">
        <p14:creationId xmlns:p14="http://schemas.microsoft.com/office/powerpoint/2010/main" val="2386451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Jump-starting </a:t>
            </a:r>
            <a:r>
              <a:rPr lang="en-US" dirty="0" err="1"/>
              <a:t>Connext</a:t>
            </a:r>
            <a:r>
              <a:rPr lang="en-US" dirty="0"/>
              <a:t> using Object Oriented Design Patterns</a:t>
            </a:r>
            <a:br>
              <a:rPr lang="en-US" dirty="0"/>
            </a:br>
            <a:r>
              <a:rPr lang="en-US" sz="3600" dirty="0"/>
              <a:t>(Programmatic and compiled Types Version – </a:t>
            </a:r>
            <a:r>
              <a:rPr lang="en-US" sz="3600" dirty="0">
                <a:solidFill>
                  <a:schemeClr val="accent2"/>
                </a:solidFill>
              </a:rPr>
              <a:t>C++</a:t>
            </a:r>
            <a:r>
              <a:rPr lang="en-US" sz="3600" dirty="0"/>
              <a:t>)</a:t>
            </a:r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Simplified use for the user by factoring out and encapsulating most DDS calls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50647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File Layout – Common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053386"/>
            <a:ext cx="8344100" cy="56069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With noted exceptions explained here, the flow is the same, to the XML Application Creation previously described.</a:t>
            </a:r>
          </a:p>
          <a:p>
            <a:r>
              <a:rPr lang="en-US" dirty="0"/>
              <a:t>Entities are created vs. found </a:t>
            </a:r>
          </a:p>
          <a:p>
            <a:pPr lvl="1"/>
            <a:r>
              <a:rPr lang="en-US" dirty="0"/>
              <a:t>This is hidden from the user</a:t>
            </a:r>
          </a:p>
          <a:p>
            <a:r>
              <a:rPr lang="en-US" dirty="0"/>
              <a:t>Compiled types are used so, in order to maintain the encapsulation, type specific template Topic classes are used between the user topics and </a:t>
            </a:r>
            <a:r>
              <a:rPr lang="en-US" dirty="0" err="1"/>
              <a:t>ddsEntity.h</a:t>
            </a:r>
            <a:r>
              <a:rPr lang="en-US" dirty="0"/>
              <a:t> and cxx files</a:t>
            </a:r>
          </a:p>
          <a:p>
            <a:pPr lvl="1"/>
            <a:r>
              <a:rPr lang="en-US" dirty="0"/>
              <a:t>This is almost hidden from the user </a:t>
            </a:r>
          </a:p>
          <a:p>
            <a:pPr lvl="2"/>
            <a:r>
              <a:rPr lang="en-US" dirty="0"/>
              <a:t>User has to hand in the Type &lt;T&gt;</a:t>
            </a:r>
          </a:p>
          <a:p>
            <a:pPr lvl="1"/>
            <a:r>
              <a:rPr lang="en-US" dirty="0"/>
              <a:t>All of the </a:t>
            </a:r>
            <a:r>
              <a:rPr lang="en-US" dirty="0" err="1"/>
              <a:t>RtiCodeGen</a:t>
            </a:r>
            <a:r>
              <a:rPr lang="en-US" dirty="0"/>
              <a:t> type specific Support files are required</a:t>
            </a:r>
          </a:p>
          <a:p>
            <a:r>
              <a:rPr lang="en-US" dirty="0"/>
              <a:t>Content filters are created, so a </a:t>
            </a:r>
            <a:r>
              <a:rPr lang="en-US" dirty="0" err="1"/>
              <a:t>Cft</a:t>
            </a:r>
            <a:r>
              <a:rPr lang="en-US" dirty="0"/>
              <a:t> Object has been provided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2887293-C459-784B-BABD-FEA63C1D35B5}"/>
              </a:ext>
            </a:extLst>
          </p:cNvPr>
          <p:cNvGrpSpPr/>
          <p:nvPr/>
        </p:nvGrpSpPr>
        <p:grpSpPr>
          <a:xfrm>
            <a:off x="8758936" y="4018179"/>
            <a:ext cx="3018230" cy="2181851"/>
            <a:chOff x="8758936" y="4018179"/>
            <a:chExt cx="3018230" cy="218185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2685EA8-888A-1B45-8063-315748461A27}"/>
                </a:ext>
              </a:extLst>
            </p:cNvPr>
            <p:cNvGrpSpPr/>
            <p:nvPr/>
          </p:nvGrpSpPr>
          <p:grpSpPr>
            <a:xfrm>
              <a:off x="8774474" y="4018179"/>
              <a:ext cx="3002692" cy="790832"/>
              <a:chOff x="8828834" y="1696733"/>
              <a:chExt cx="3002692" cy="790832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39D1BA4-849D-5841-8FD8-0DCF8CDE9924}"/>
                  </a:ext>
                </a:extLst>
              </p:cNvPr>
              <p:cNvSpPr/>
              <p:nvPr/>
            </p:nvSpPr>
            <p:spPr>
              <a:xfrm>
                <a:off x="8828834" y="1696733"/>
                <a:ext cx="1482811" cy="79083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err="1"/>
                  <a:t>ddsEntity</a:t>
                </a:r>
                <a:endParaRPr lang="en-US" dirty="0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FE256B86-4A0B-9749-9B35-AF405D9C749A}"/>
                  </a:ext>
                </a:extLst>
              </p:cNvPr>
              <p:cNvSpPr/>
              <p:nvPr/>
            </p:nvSpPr>
            <p:spPr>
              <a:xfrm>
                <a:off x="10935497" y="1696733"/>
                <a:ext cx="896029" cy="31400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Thread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AC56CC7-3C02-BD40-A78C-879ED8BC8F6F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10318653" y="1853734"/>
                <a:ext cx="61684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Diamond 6">
                <a:extLst>
                  <a:ext uri="{FF2B5EF4-FFF2-40B4-BE49-F238E27FC236}">
                    <a16:creationId xmlns:a16="http://schemas.microsoft.com/office/drawing/2014/main" id="{371DC98E-CC77-BC47-91EF-5A66AC451E32}"/>
                  </a:ext>
                </a:extLst>
              </p:cNvPr>
              <p:cNvSpPr/>
              <p:nvPr/>
            </p:nvSpPr>
            <p:spPr>
              <a:xfrm>
                <a:off x="10311645" y="1777674"/>
                <a:ext cx="189128" cy="176332"/>
              </a:xfrm>
              <a:prstGeom prst="diamon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Google Shape;272;p23">
                <a:extLst>
                  <a:ext uri="{FF2B5EF4-FFF2-40B4-BE49-F238E27FC236}">
                    <a16:creationId xmlns:a16="http://schemas.microsoft.com/office/drawing/2014/main" id="{53F9B5EC-45B2-654F-9B5F-C21A19FA1D0C}"/>
                  </a:ext>
                </a:extLst>
              </p:cNvPr>
              <p:cNvSpPr/>
              <p:nvPr/>
            </p:nvSpPr>
            <p:spPr>
              <a:xfrm>
                <a:off x="8888061" y="2010734"/>
                <a:ext cx="1253228" cy="280472"/>
              </a:xfrm>
              <a:prstGeom prst="leftRightArrow">
                <a:avLst>
                  <a:gd name="adj1" fmla="val 55303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Arial"/>
                  <a:buNone/>
                </a:pPr>
                <a:r>
                  <a:rPr lang="en-US" sz="120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DDS </a:t>
                </a:r>
                <a:r>
                  <a:rPr lang="en-US" sz="1200" dirty="0" err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Databus</a:t>
                </a:r>
                <a:endParaRPr sz="12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0FF183-827F-2546-BB71-47CC0DBA91AB}"/>
                  </a:ext>
                </a:extLst>
              </p:cNvPr>
              <p:cNvSpPr txBox="1"/>
              <p:nvPr/>
            </p:nvSpPr>
            <p:spPr>
              <a:xfrm>
                <a:off x="9086738" y="2186029"/>
                <a:ext cx="562899" cy="2103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(Pub/sub)</a:t>
                </a:r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65D6B41-EA75-574D-BFDA-BDBBFD0266AA}"/>
                </a:ext>
              </a:extLst>
            </p:cNvPr>
            <p:cNvSpPr/>
            <p:nvPr/>
          </p:nvSpPr>
          <p:spPr>
            <a:xfrm>
              <a:off x="8758936" y="5409198"/>
              <a:ext cx="1482811" cy="79083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 err="1"/>
                <a:t>Topics_T.h</a:t>
              </a:r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2D9DCB-435B-B84A-9880-E40ED91D62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0342" y="4984306"/>
              <a:ext cx="0" cy="4115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A0589A4-CCD4-6B46-8DE4-F050FDFA1F49}"/>
                </a:ext>
              </a:extLst>
            </p:cNvPr>
            <p:cNvSpPr/>
            <p:nvPr/>
          </p:nvSpPr>
          <p:spPr>
            <a:xfrm>
              <a:off x="9410977" y="4802238"/>
              <a:ext cx="181954" cy="146717"/>
            </a:xfrm>
            <a:prstGeom prst="triangl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94A5D37E-52CF-8743-918C-2A5E66A94590}"/>
              </a:ext>
            </a:extLst>
          </p:cNvPr>
          <p:cNvSpPr/>
          <p:nvPr/>
        </p:nvSpPr>
        <p:spPr>
          <a:xfrm>
            <a:off x="10572715" y="4810122"/>
            <a:ext cx="797645" cy="599076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 Object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DC1DB5F-4355-8543-B120-7A0A4EE3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0104" y="1116628"/>
            <a:ext cx="1864900" cy="274108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8B0F429-BB01-5C40-AB24-2B73BB1D5AA4}"/>
              </a:ext>
            </a:extLst>
          </p:cNvPr>
          <p:cNvSpPr/>
          <p:nvPr/>
        </p:nvSpPr>
        <p:spPr>
          <a:xfrm>
            <a:off x="9576370" y="1089827"/>
            <a:ext cx="1777429" cy="2411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12AADD-7EBB-9C45-A5E6-639950A0FA12}"/>
              </a:ext>
            </a:extLst>
          </p:cNvPr>
          <p:cNvSpPr/>
          <p:nvPr/>
        </p:nvSpPr>
        <p:spPr>
          <a:xfrm>
            <a:off x="9592931" y="2719262"/>
            <a:ext cx="1777429" cy="3564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70F835B-3844-3440-92F8-6030782108D6}"/>
              </a:ext>
            </a:extLst>
          </p:cNvPr>
          <p:cNvSpPr/>
          <p:nvPr/>
        </p:nvSpPr>
        <p:spPr>
          <a:xfrm>
            <a:off x="9590395" y="3251005"/>
            <a:ext cx="1777429" cy="1779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8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Template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53" y="1076460"/>
            <a:ext cx="5787979" cy="5606906"/>
          </a:xfrm>
        </p:spPr>
        <p:txBody>
          <a:bodyPr>
            <a:normAutofit/>
          </a:bodyPr>
          <a:lstStyle/>
          <a:p>
            <a:r>
              <a:rPr lang="en-US" dirty="0"/>
              <a:t>Templates factor out business logic Type independently.</a:t>
            </a:r>
          </a:p>
          <a:p>
            <a:r>
              <a:rPr lang="en-US" dirty="0"/>
              <a:t>The Logic is written once. The class is instantiated for each Type defined</a:t>
            </a:r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pPr marL="508000" lvl="1" indent="0">
              <a:buNone/>
            </a:pPr>
            <a:r>
              <a:rPr lang="en-US" sz="1600" dirty="0">
                <a:latin typeface="Courier" pitchFamily="2" charset="0"/>
              </a:rPr>
              <a:t>	 </a:t>
            </a:r>
          </a:p>
          <a:p>
            <a:pPr marL="990600" lvl="2" indent="0">
              <a:buNone/>
            </a:pPr>
            <a:endParaRPr lang="en-US" dirty="0"/>
          </a:p>
          <a:p>
            <a:pPr marL="990600" lvl="2" indent="0">
              <a:buNone/>
            </a:pP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A4863F7-DB4B-B449-96A0-AE28BFDAC8A3}"/>
              </a:ext>
            </a:extLst>
          </p:cNvPr>
          <p:cNvSpPr txBox="1">
            <a:spLocks/>
          </p:cNvSpPr>
          <p:nvPr/>
        </p:nvSpPr>
        <p:spPr>
          <a:xfrm>
            <a:off x="6349285" y="727859"/>
            <a:ext cx="5512158" cy="605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Template&lt;</a:t>
            </a:r>
            <a:r>
              <a:rPr lang="en-US" sz="1900" dirty="0" err="1">
                <a:latin typeface="Courier" pitchFamily="2" charset="0"/>
              </a:rPr>
              <a:t>Typename</a:t>
            </a:r>
            <a:r>
              <a:rPr lang="en-US" sz="1900" dirty="0">
                <a:latin typeface="Courier" pitchFamily="2" charset="0"/>
              </a:rPr>
              <a:t> T&gt;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class Add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Private: 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T num1; T num2;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public: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Add (T x, T y) { // </a:t>
            </a:r>
            <a:r>
              <a:rPr lang="en-US" sz="1900" dirty="0" err="1">
                <a:latin typeface="Courier" pitchFamily="2" charset="0"/>
              </a:rPr>
              <a:t>c’tor</a:t>
            </a:r>
            <a:endParaRPr lang="en-US" sz="1900" dirty="0">
              <a:latin typeface="Courier" pitchFamily="2" charset="0"/>
            </a:endParaRP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num1 = x;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	num2 = y;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T add() {return num1 + num2;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void </a:t>
            </a:r>
            <a:r>
              <a:rPr lang="en-US" sz="1900" dirty="0" err="1">
                <a:latin typeface="Courier" pitchFamily="2" charset="0"/>
              </a:rPr>
              <a:t>displayResult</a:t>
            </a:r>
            <a:r>
              <a:rPr lang="en-US" sz="1900" dirty="0">
                <a:latin typeface="Courier" pitchFamily="2" charset="0"/>
              </a:rPr>
              <a:t>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“Numbers: “ &lt;&lt; num1 &lt;&lt; “ and ” &lt;&lt; num2 &lt;&lt; “.”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 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 num” &lt;&lt; “ + “ &lt;&lt; num2 &lt;&lt; “ = “ &lt;&lt; add()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 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Int main() {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Add&lt;int&gt; </a:t>
            </a:r>
            <a:r>
              <a:rPr lang="en-US" sz="1900" dirty="0" err="1">
                <a:latin typeface="Courier" pitchFamily="2" charset="0"/>
              </a:rPr>
              <a:t>intAdd</a:t>
            </a:r>
            <a:r>
              <a:rPr lang="en-US" sz="1900" dirty="0">
                <a:latin typeface="Courier" pitchFamily="2" charset="0"/>
              </a:rPr>
              <a:t>(2, 1);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Add&lt;float&gt; </a:t>
            </a:r>
            <a:r>
              <a:rPr lang="en-US" sz="1900" dirty="0" err="1">
                <a:latin typeface="Courier" pitchFamily="2" charset="0"/>
              </a:rPr>
              <a:t>floatAdd</a:t>
            </a:r>
            <a:r>
              <a:rPr lang="en-US" sz="1900" dirty="0">
                <a:latin typeface="Courier" pitchFamily="2" charset="0"/>
              </a:rPr>
              <a:t>(2.4, 1.2);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“Int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Font typeface="Arial"/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intAdd.displayResults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cout</a:t>
            </a:r>
            <a:r>
              <a:rPr lang="en-US" sz="1900" dirty="0">
                <a:latin typeface="Courier" pitchFamily="2" charset="0"/>
              </a:rPr>
              <a:t> &lt;&lt; “float Results:” &lt;&lt; </a:t>
            </a:r>
            <a:r>
              <a:rPr lang="en-US" sz="1900" dirty="0" err="1">
                <a:latin typeface="Courier" pitchFamily="2" charset="0"/>
              </a:rPr>
              <a:t>endl</a:t>
            </a:r>
            <a:r>
              <a:rPr lang="en-US" sz="1900" dirty="0">
                <a:latin typeface="Courier" pitchFamily="2" charset="0"/>
              </a:rPr>
              <a:t>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</a:t>
            </a:r>
            <a:r>
              <a:rPr lang="en-US" sz="1900" dirty="0" err="1">
                <a:latin typeface="Courier" pitchFamily="2" charset="0"/>
              </a:rPr>
              <a:t>floatAdd.displayResults</a:t>
            </a:r>
            <a:r>
              <a:rPr lang="en-US" sz="1900" dirty="0">
                <a:latin typeface="Courier" pitchFamily="2" charset="0"/>
              </a:rPr>
              <a:t>();</a:t>
            </a:r>
          </a:p>
          <a:p>
            <a:pPr marL="25400" indent="0">
              <a:buNone/>
            </a:pPr>
            <a:endParaRPr lang="en-US" sz="1900" dirty="0">
              <a:latin typeface="Courier" pitchFamily="2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  Return 0;</a:t>
            </a:r>
          </a:p>
          <a:p>
            <a:pPr marL="25400" indent="0">
              <a:buNone/>
            </a:pPr>
            <a:r>
              <a:rPr lang="en-US" sz="1900" dirty="0">
                <a:latin typeface="Courier" pitchFamily="2" charset="0"/>
              </a:rPr>
              <a:t>}</a:t>
            </a:r>
          </a:p>
          <a:p>
            <a:pPr marL="508000" lvl="1" indent="0">
              <a:buFont typeface="Arial"/>
              <a:buNone/>
            </a:pPr>
            <a:endParaRPr lang="en-US" dirty="0"/>
          </a:p>
          <a:p>
            <a:pPr marL="990600" lvl="2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55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Project User Specific Topic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19" y="1053385"/>
            <a:ext cx="7859451" cy="556840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Almost Identical to XML Application Creation above except you hand in the required Type &lt;T&gt; Info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T is the Topic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S is the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TopicTypeSupport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DeviceStatusTypeSupport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R is the Reader for the specific topic -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D is the Topic - Topic Data Sequence e.g.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template&lt;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T, class S,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R,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typename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25400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Reader {</a:t>
            </a:r>
            <a:endParaRPr lang="en-US"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800" dirty="0">
                <a:latin typeface="Calibri" panose="020F0502020204030204" pitchFamily="34" charset="0"/>
                <a:cs typeface="Calibri" panose="020F0502020204030204" pitchFamily="34" charset="0"/>
              </a:rPr>
              <a:t>Example Specific Topic Use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TopicRdr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DeviceStateTypeSupport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DeviceStateDataReader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540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MODULE::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DeviceStateSeq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2540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DeviceStateRdr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subscriber, const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filter) 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0167942-D23A-DD41-AE3B-10B6F71311F2}"/>
              </a:ext>
            </a:extLst>
          </p:cNvPr>
          <p:cNvSpPr/>
          <p:nvPr/>
        </p:nvSpPr>
        <p:spPr>
          <a:xfrm>
            <a:off x="8120399" y="4701014"/>
            <a:ext cx="2969926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yourTopicWrt</a:t>
            </a:r>
            <a:r>
              <a:rPr lang="en-US" sz="1200" dirty="0"/>
              <a:t>::</a:t>
            </a:r>
            <a:r>
              <a:rPr lang="en-US" sz="1200" dirty="0" err="1"/>
              <a:t>TopicWtr</a:t>
            </a:r>
            <a:r>
              <a:rPr lang="en-US" sz="1200" dirty="0"/>
              <a:t>&lt;T&gt;::Writer</a:t>
            </a:r>
          </a:p>
          <a:p>
            <a:pPr algn="ctr"/>
            <a:r>
              <a:rPr lang="en-US" sz="1200" dirty="0" err="1"/>
              <a:t>youTopicRdrTopicRdr</a:t>
            </a:r>
            <a:r>
              <a:rPr lang="en-US" sz="1200" dirty="0"/>
              <a:t>&lt;T&gt;::Reader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52F2C21-5BE7-534A-AD5E-AE2ADE225994}"/>
              </a:ext>
            </a:extLst>
          </p:cNvPr>
          <p:cNvSpPr/>
          <p:nvPr/>
        </p:nvSpPr>
        <p:spPr>
          <a:xfrm>
            <a:off x="8692909" y="2309117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ddsEntity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031346-CF53-D14E-9FEA-C7A7CF655386}"/>
              </a:ext>
            </a:extLst>
          </p:cNvPr>
          <p:cNvGrpSpPr/>
          <p:nvPr/>
        </p:nvGrpSpPr>
        <p:grpSpPr>
          <a:xfrm>
            <a:off x="10182728" y="2309117"/>
            <a:ext cx="1512873" cy="314001"/>
            <a:chOff x="6819732" y="1559418"/>
            <a:chExt cx="1865531" cy="46559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891932-252B-7F4C-8380-0AB198D86A03}"/>
                </a:ext>
              </a:extLst>
            </p:cNvPr>
            <p:cNvSpPr/>
            <p:nvPr/>
          </p:nvSpPr>
          <p:spPr>
            <a:xfrm>
              <a:off x="7580365" y="1559418"/>
              <a:ext cx="1104898" cy="46559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Thread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A472B-A21C-B84C-AFDD-410A4CB6EE90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6819732" y="1792214"/>
              <a:ext cx="76063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47EDEF61-DBD5-0C41-BB24-7F894363F4AA}"/>
                </a:ext>
              </a:extLst>
            </p:cNvPr>
            <p:cNvSpPr/>
            <p:nvPr/>
          </p:nvSpPr>
          <p:spPr>
            <a:xfrm>
              <a:off x="6819732" y="1661483"/>
              <a:ext cx="233215" cy="261459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45BF71-3566-A744-BF80-882D08BA088C}"/>
              </a:ext>
            </a:extLst>
          </p:cNvPr>
          <p:cNvGrpSpPr/>
          <p:nvPr/>
        </p:nvGrpSpPr>
        <p:grpSpPr>
          <a:xfrm>
            <a:off x="8807700" y="2600379"/>
            <a:ext cx="1253228" cy="392701"/>
            <a:chOff x="9582343" y="3751019"/>
            <a:chExt cx="1771457" cy="5171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AE0CE2-F374-FD49-BA06-39980D3EC44A}"/>
                </a:ext>
              </a:extLst>
            </p:cNvPr>
            <p:cNvSpPr txBox="1"/>
            <p:nvPr/>
          </p:nvSpPr>
          <p:spPr>
            <a:xfrm>
              <a:off x="9828244" y="3991138"/>
              <a:ext cx="7956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(Pub/sub)</a:t>
              </a:r>
            </a:p>
          </p:txBody>
        </p:sp>
        <p:sp>
          <p:nvSpPr>
            <p:cNvPr id="14" name="Google Shape;272;p23">
              <a:extLst>
                <a:ext uri="{FF2B5EF4-FFF2-40B4-BE49-F238E27FC236}">
                  <a16:creationId xmlns:a16="http://schemas.microsoft.com/office/drawing/2014/main" id="{6F07463A-8FC9-BB48-B4E2-554240D401F9}"/>
                </a:ext>
              </a:extLst>
            </p:cNvPr>
            <p:cNvSpPr/>
            <p:nvPr/>
          </p:nvSpPr>
          <p:spPr>
            <a:xfrm>
              <a:off x="9582343" y="3751019"/>
              <a:ext cx="1771457" cy="369332"/>
            </a:xfrm>
            <a:prstGeom prst="leftRightArrow">
              <a:avLst>
                <a:gd name="adj1" fmla="val 55303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DDS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Databus</a:t>
              </a:r>
              <a:endParaRPr sz="1200" dirty="0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134261-76DD-1D42-8255-24EFA2338104}"/>
              </a:ext>
            </a:extLst>
          </p:cNvPr>
          <p:cNvCxnSpPr>
            <a:cxnSpLocks/>
          </p:cNvCxnSpPr>
          <p:nvPr/>
        </p:nvCxnSpPr>
        <p:spPr>
          <a:xfrm flipV="1">
            <a:off x="9555708" y="445273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B2E7F789-4392-B94D-9ADD-D9086D1AA1BA}"/>
              </a:ext>
            </a:extLst>
          </p:cNvPr>
          <p:cNvSpPr/>
          <p:nvPr/>
        </p:nvSpPr>
        <p:spPr>
          <a:xfrm>
            <a:off x="9453586" y="4295714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745D8CD-AA53-4443-9CB2-03BF9E284538}"/>
              </a:ext>
            </a:extLst>
          </p:cNvPr>
          <p:cNvSpPr/>
          <p:nvPr/>
        </p:nvSpPr>
        <p:spPr>
          <a:xfrm>
            <a:off x="11188192" y="4767847"/>
            <a:ext cx="616845" cy="314001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CFT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E72C5396-F0F7-F046-B7EF-53B02FDDC049}"/>
              </a:ext>
            </a:extLst>
          </p:cNvPr>
          <p:cNvSpPr/>
          <p:nvPr/>
        </p:nvSpPr>
        <p:spPr>
          <a:xfrm>
            <a:off x="10372318" y="1569900"/>
            <a:ext cx="1323283" cy="582217"/>
          </a:xfrm>
          <a:prstGeom prst="wedgeRoundRectCallout">
            <a:avLst>
              <a:gd name="adj1" fmla="val -111522"/>
              <a:gd name="adj2" fmla="val 7765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Default Event Monitoring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2EB799CF-F0AC-3442-9DF6-3537F12DE102}"/>
              </a:ext>
            </a:extLst>
          </p:cNvPr>
          <p:cNvSpPr/>
          <p:nvPr/>
        </p:nvSpPr>
        <p:spPr>
          <a:xfrm>
            <a:off x="10357290" y="3976533"/>
            <a:ext cx="1482810" cy="582217"/>
          </a:xfrm>
          <a:prstGeom prst="wedgeRoundRectCallout">
            <a:avLst>
              <a:gd name="adj1" fmla="val -104855"/>
              <a:gd name="adj2" fmla="val 755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 Event Monitoring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1EF41F-A99D-5A4B-B8B5-A4CA9D6E039B}"/>
              </a:ext>
            </a:extLst>
          </p:cNvPr>
          <p:cNvSpPr/>
          <p:nvPr/>
        </p:nvSpPr>
        <p:spPr>
          <a:xfrm>
            <a:off x="8717123" y="3487619"/>
            <a:ext cx="1482811" cy="7908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/>
              <a:t>Topics_T.h</a:t>
            </a:r>
            <a:endParaRPr lang="en-US" dirty="0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63D71B39-EBC3-AF46-AA1E-BCD9C9929F24}"/>
              </a:ext>
            </a:extLst>
          </p:cNvPr>
          <p:cNvSpPr/>
          <p:nvPr/>
        </p:nvSpPr>
        <p:spPr>
          <a:xfrm>
            <a:off x="9354194" y="3069888"/>
            <a:ext cx="181954" cy="146717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7C8E3-CC7C-794B-BF5D-6716ED5A87B8}"/>
              </a:ext>
            </a:extLst>
          </p:cNvPr>
          <p:cNvCxnSpPr>
            <a:cxnSpLocks/>
          </p:cNvCxnSpPr>
          <p:nvPr/>
        </p:nvCxnSpPr>
        <p:spPr>
          <a:xfrm flipV="1">
            <a:off x="9443559" y="3227410"/>
            <a:ext cx="1612" cy="237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Again, this will of course be dependent upon your application, but many of the steps should be similar AND similar to the XML Application example above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Point to the xml file and create participant</a:t>
            </a:r>
          </a:p>
          <a:p>
            <a:pPr lvl="2"/>
            <a:r>
              <a:rPr lang="en-US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practice to keep the xml file in a “model or system designer” directory of some kind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397000" lvl="3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[1] = { QOS_FILE }; 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DDS_DomainParticipantFactoryQos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factory_qos.profile.url_profile.from_array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url_profiles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1);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factory_qos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1397000" lvl="3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DDSDomainParticipant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* participant = </a:t>
            </a:r>
          </a:p>
          <a:p>
            <a:pPr marL="1854200" lvl="4" indent="0">
              <a:buNone/>
            </a:pP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DDSTheParticipantFactory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create_participant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311400" lvl="5" indent="0">
              <a:buNone/>
            </a:pP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domain_id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DDS_PARTICIPANT_QOS_DEFAULT,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2311400" lvl="5" indent="0">
              <a:buNone/>
            </a:pP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4622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Create Subscriber and Publisher Container Objects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subscriber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create_subscriber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DDS_SUBSCRIBER_QOS_DEFAULT,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  <a:p>
            <a:pPr marL="939800" lvl="2" indent="0">
              <a:buNone/>
            </a:pP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DDSPublisher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publisher = participant-&gt;</a:t>
            </a:r>
          </a:p>
          <a:p>
            <a:pPr marL="1397000" lvl="3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create_publisher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DDS_PUBLISHER_QOS_DEFAULT,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NULL /* listener */,</a:t>
            </a:r>
          </a:p>
          <a:p>
            <a:pPr marL="1397000" lvl="3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DDS_STATUS_MASK_NONE);</a:t>
            </a:r>
          </a:p>
        </p:txBody>
      </p:sp>
    </p:spTree>
    <p:extLst>
      <p:ext uri="{BB962C8B-B14F-4D97-AF65-F5344CB8AC3E}">
        <p14:creationId xmlns:p14="http://schemas.microsoft.com/office/powerpoint/2010/main" val="2215885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Application flow (3/3)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933042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than using the CFT object (initializing it with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param_list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expression string), the rest of the example is very similar to the C++11 and Python examples / XML Application Creation/Dynamic Data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s1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std::string s2 = std::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to_string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device_state_writer.getTopicSample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()-&gt;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const char *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[] = { s1.c_str(), s2.c_str(), NULL };</a:t>
            </a:r>
          </a:p>
          <a:p>
            <a:pPr marL="939800" lvl="2" indent="0">
              <a:buNone/>
            </a:pPr>
            <a:endParaRPr lang="en-US" sz="1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39800" lvl="2" indent="0">
              <a:buNone/>
            </a:pP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a filter for the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ConfigureDeviceReader</a:t>
            </a:r>
            <a:b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cdr_cft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param_list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, "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targetDeviceId.resourceId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= %0, </a:t>
            </a:r>
            <a:r>
              <a:rPr lang="en-US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targetDeviceId.id</a:t>
            </a:r>
            <a:r>
              <a:rPr lang="en-US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=%1" ); </a:t>
            </a:r>
          </a:p>
          <a:p>
            <a:pPr marL="93980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6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accent2"/>
                </a:solidFill>
              </a:rPr>
              <a:t>Object Oriented Code Factors-out and Encapsulates most DDS APIs from the user, allowing news users to jump-start their </a:t>
            </a:r>
            <a:r>
              <a:rPr lang="en-US" sz="3600" b="1" dirty="0" err="1">
                <a:solidFill>
                  <a:schemeClr val="accent2"/>
                </a:solidFill>
              </a:rPr>
              <a:t>Connext</a:t>
            </a:r>
            <a:r>
              <a:rPr lang="en-US" sz="3600" b="1" dirty="0">
                <a:solidFill>
                  <a:schemeClr val="accent2"/>
                </a:solidFill>
              </a:rPr>
              <a:t> Journey 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Lessons Learned</a:t>
            </a:r>
            <a:endParaRPr lang="en-US" sz="3600"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7497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Compiled Types vs. Dynamic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945958" cy="5568406"/>
          </a:xfrm>
        </p:spPr>
        <p:txBody>
          <a:bodyPr>
            <a:normAutofit/>
          </a:bodyPr>
          <a:lstStyle/>
          <a:p>
            <a:pPr marL="2540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Really like use of Dynamic Data over Compiled Types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Entity handles are type agnostic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Simplified inheritance structure and template use required of compiled types</a:t>
            </a:r>
          </a:p>
          <a:p>
            <a:pPr marL="2540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988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49" y="1536193"/>
            <a:ext cx="10869999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Code Available</a:t>
            </a:r>
            <a:endParaRPr lang="en-US" sz="3600"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1F3D8-08CE-284F-903D-6C53E21F5252}"/>
              </a:ext>
            </a:extLst>
          </p:cNvPr>
          <p:cNvSpPr txBox="1"/>
          <p:nvPr/>
        </p:nvSpPr>
        <p:spPr>
          <a:xfrm>
            <a:off x="595746" y="4062373"/>
            <a:ext cx="8936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>
              <a:lnSpc>
                <a:spcPct val="90000"/>
              </a:lnSpc>
              <a:spcBef>
                <a:spcPts val="1000"/>
              </a:spcBef>
              <a:buSzPts val="2400"/>
            </a:pPr>
            <a:r>
              <a:rPr lang="en-US" sz="2000" dirty="0">
                <a:hlinkClick r:id="rId3"/>
              </a:rPr>
              <a:t>Zip available from MyGoogleDrive-CommandResponseProject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AE21D-BE89-CA46-A4EB-941BA3D338C5}"/>
              </a:ext>
            </a:extLst>
          </p:cNvPr>
          <p:cNvSpPr txBox="1"/>
          <p:nvPr/>
        </p:nvSpPr>
        <p:spPr>
          <a:xfrm>
            <a:off x="831849" y="4560070"/>
            <a:ext cx="6585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(https://</a:t>
            </a:r>
            <a:r>
              <a:rPr lang="en-US" dirty="0" err="1">
                <a:solidFill>
                  <a:schemeClr val="bg1"/>
                </a:solidFill>
              </a:rPr>
              <a:t>drive.google.com</a:t>
            </a:r>
            <a:r>
              <a:rPr lang="en-US" dirty="0">
                <a:solidFill>
                  <a:schemeClr val="bg1"/>
                </a:solidFill>
              </a:rPr>
              <a:t>/drive/folders/1XSN-iqrcOXqouQDHt1Ff6EIDUZn_pVC6)</a:t>
            </a:r>
          </a:p>
        </p:txBody>
      </p:sp>
    </p:spTree>
    <p:extLst>
      <p:ext uri="{BB962C8B-B14F-4D97-AF65-F5344CB8AC3E}">
        <p14:creationId xmlns:p14="http://schemas.microsoft.com/office/powerpoint/2010/main" val="661876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(3/3)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255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Periodic data writers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lt1"/>
                </a:solidFill>
              </a:rPr>
              <a:t>Use of a Content Filter Modifier Object to direct requests to specific device</a:t>
            </a:r>
            <a:endParaRPr lang="en-US" sz="2400" dirty="0">
              <a:solidFill>
                <a:schemeClr val="bg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400" dirty="0">
                <a:solidFill>
                  <a:schemeClr val="bg1"/>
                </a:solidFill>
              </a:rPr>
              <a:t>Event Monitoring on all topics</a:t>
            </a:r>
          </a:p>
          <a:p>
            <a:pPr lvl="1" indent="-457200">
              <a:spcAft>
                <a:spcPts val="1200"/>
              </a:spcAft>
              <a:buClr>
                <a:schemeClr val="lt1"/>
              </a:buClr>
            </a:pPr>
            <a:r>
              <a:rPr lang="en-US" sz="22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lt1"/>
                </a:solidFill>
              </a:rPr>
              <a:t>Use of </a:t>
            </a:r>
            <a:r>
              <a:rPr lang="en-US" sz="2900" b="1" dirty="0" err="1">
                <a:solidFill>
                  <a:schemeClr val="lt1"/>
                </a:solidFill>
              </a:rPr>
              <a:t>waitsets</a:t>
            </a:r>
            <a:r>
              <a:rPr lang="en-US" sz="2900" b="1" dirty="0">
                <a:solidFill>
                  <a:schemeClr val="lt1"/>
                </a:solidFill>
              </a:rPr>
              <a:t>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2900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1"/>
                </a:solidFill>
              </a:rPr>
              <a:t>Header file is used with XML Application Created Applications</a:t>
            </a:r>
            <a:endParaRPr sz="26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5400" dirty="0"/>
              <a:t>Getting Setup</a:t>
            </a:r>
            <a:endParaRPr dirty="0"/>
          </a:p>
        </p:txBody>
      </p:sp>
      <p:sp>
        <p:nvSpPr>
          <p:cNvPr id="752" name="Google Shape;752;p14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Defining your Application, Data Patterns and Data Model</a:t>
            </a:r>
            <a:endParaRPr dirty="0"/>
          </a:p>
        </p:txBody>
      </p:sp>
      <p:sp>
        <p:nvSpPr>
          <p:cNvPr id="753" name="Google Shape;753;p1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©2021 Real-Time Innovations, Inc.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11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0C206E-2822-5C44-96E3-99A92A03749B}"/>
              </a:ext>
            </a:extLst>
          </p:cNvPr>
          <p:cNvGrpSpPr/>
          <p:nvPr/>
        </p:nvGrpSpPr>
        <p:grpSpPr>
          <a:xfrm>
            <a:off x="4336077" y="3426203"/>
            <a:ext cx="2832674" cy="1574164"/>
            <a:chOff x="8473440" y="545399"/>
            <a:chExt cx="2832674" cy="157416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2F0B1D1-F413-F44D-BB3B-4CF218F16D7F}"/>
                </a:ext>
              </a:extLst>
            </p:cNvPr>
            <p:cNvSpPr/>
            <p:nvPr/>
          </p:nvSpPr>
          <p:spPr>
            <a:xfrm>
              <a:off x="10024994" y="1493484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680DBA2-7776-7B4A-8C67-199D22324941}"/>
                </a:ext>
              </a:extLst>
            </p:cNvPr>
            <p:cNvSpPr/>
            <p:nvPr/>
          </p:nvSpPr>
          <p:spPr>
            <a:xfrm>
              <a:off x="8473440" y="545399"/>
              <a:ext cx="1281120" cy="3426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A4D75B9C-A677-864C-A2C3-677EA42EA5E1}"/>
                </a:ext>
              </a:extLst>
            </p:cNvPr>
            <p:cNvSpPr/>
            <p:nvPr/>
          </p:nvSpPr>
          <p:spPr>
            <a:xfrm>
              <a:off x="8843566" y="700753"/>
              <a:ext cx="1821988" cy="1418810"/>
            </a:xfrm>
            <a:prstGeom prst="arc">
              <a:avLst>
                <a:gd name="adj1" fmla="val 16200000"/>
                <a:gd name="adj2" fmla="val 23016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0884175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1C8394-06EB-7E4E-81B3-E148AFE8AF00}"/>
              </a:ext>
            </a:extLst>
          </p:cNvPr>
          <p:cNvCxnSpPr/>
          <p:nvPr/>
        </p:nvCxnSpPr>
        <p:spPr>
          <a:xfrm>
            <a:off x="5733536" y="2317707"/>
            <a:ext cx="0" cy="40653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074A11-C594-4545-B918-56E95999186A}"/>
              </a:ext>
            </a:extLst>
          </p:cNvPr>
          <p:cNvSpPr txBox="1"/>
          <p:nvPr/>
        </p:nvSpPr>
        <p:spPr>
          <a:xfrm>
            <a:off x="2706131" y="22860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DEVICE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DF686-91B9-D44B-8FE4-7B02FC3F3E0F}"/>
              </a:ext>
            </a:extLst>
          </p:cNvPr>
          <p:cNvSpPr txBox="1"/>
          <p:nvPr/>
        </p:nvSpPr>
        <p:spPr>
          <a:xfrm>
            <a:off x="7683800" y="228485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50064B97-F0C8-154C-A0B0-E1D93B9963D0}"/>
              </a:ext>
            </a:extLst>
          </p:cNvPr>
          <p:cNvSpPr/>
          <p:nvPr/>
        </p:nvSpPr>
        <p:spPr>
          <a:xfrm>
            <a:off x="5779380" y="2636505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Device Found (Uninitialized)</a:t>
            </a:r>
          </a:p>
        </p:txBody>
      </p:sp>
      <p:sp>
        <p:nvSpPr>
          <p:cNvPr id="23" name="Oval Callout 22">
            <a:extLst>
              <a:ext uri="{FF2B5EF4-FFF2-40B4-BE49-F238E27FC236}">
                <a16:creationId xmlns:a16="http://schemas.microsoft.com/office/drawing/2014/main" id="{F1ADD369-F03B-BE4A-93C2-ED22FB8E0DDB}"/>
              </a:ext>
            </a:extLst>
          </p:cNvPr>
          <p:cNvSpPr/>
          <p:nvPr/>
        </p:nvSpPr>
        <p:spPr>
          <a:xfrm>
            <a:off x="3438860" y="3850869"/>
            <a:ext cx="213995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 Request and set Device to 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DBE6F8E-F95C-3C49-A8A9-869EE7BD50AA}"/>
              </a:ext>
            </a:extLst>
          </p:cNvPr>
          <p:cNvGrpSpPr/>
          <p:nvPr/>
        </p:nvGrpSpPr>
        <p:grpSpPr>
          <a:xfrm>
            <a:off x="2356233" y="3052203"/>
            <a:ext cx="3384683" cy="716692"/>
            <a:chOff x="2356233" y="3052203"/>
            <a:chExt cx="3384683" cy="7166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965BEB-0125-6144-9254-34E2452D7531}"/>
                </a:ext>
              </a:extLst>
            </p:cNvPr>
            <p:cNvSpPr/>
            <p:nvPr/>
          </p:nvSpPr>
          <p:spPr>
            <a:xfrm>
              <a:off x="2356233" y="3052203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FB0313-A7F9-4C45-9C73-8A730FB1C025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4135598" y="3410549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947E6E-3562-EA49-BDD2-AC00B81F0D38}"/>
                </a:ext>
              </a:extLst>
            </p:cNvPr>
            <p:cNvSpPr txBox="1"/>
            <p:nvPr/>
          </p:nvSpPr>
          <p:spPr>
            <a:xfrm>
              <a:off x="4297697" y="3102772"/>
              <a:ext cx="12811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UNITIALIZED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86F7EC-4289-1D49-816C-66BE2A716D5C}"/>
                </a:ext>
              </a:extLst>
            </p:cNvPr>
            <p:cNvSpPr txBox="1"/>
            <p:nvPr/>
          </p:nvSpPr>
          <p:spPr>
            <a:xfrm>
              <a:off x="4297697" y="3426204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7ACB5F-6A94-4D47-8D69-167635C23E78}"/>
              </a:ext>
            </a:extLst>
          </p:cNvPr>
          <p:cNvGrpSpPr/>
          <p:nvPr/>
        </p:nvGrpSpPr>
        <p:grpSpPr>
          <a:xfrm>
            <a:off x="5777987" y="3983037"/>
            <a:ext cx="3555046" cy="716692"/>
            <a:chOff x="5777987" y="3983037"/>
            <a:chExt cx="3555046" cy="71669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CF9E40C-95BD-3941-B500-363532CA3257}"/>
                </a:ext>
              </a:extLst>
            </p:cNvPr>
            <p:cNvSpPr/>
            <p:nvPr/>
          </p:nvSpPr>
          <p:spPr>
            <a:xfrm>
              <a:off x="7553668" y="3983037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Configure Device Request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3349F9-81A0-8B4D-8F69-8059EC7D7F2F}"/>
                </a:ext>
              </a:extLst>
            </p:cNvPr>
            <p:cNvSpPr txBox="1"/>
            <p:nvPr/>
          </p:nvSpPr>
          <p:spPr>
            <a:xfrm>
              <a:off x="6297590" y="4033606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ACC266-2D78-2448-B758-CB48227B81E9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5777987" y="4341383"/>
              <a:ext cx="1775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17D8DB-FC21-2143-8196-4D0052068CE8}"/>
                </a:ext>
              </a:extLst>
            </p:cNvPr>
            <p:cNvSpPr txBox="1"/>
            <p:nvPr/>
          </p:nvSpPr>
          <p:spPr>
            <a:xfrm>
              <a:off x="6070853" y="4353412"/>
              <a:ext cx="998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TargetID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F6123CF-B9B1-0141-9018-D96401D8A403}"/>
              </a:ext>
            </a:extLst>
          </p:cNvPr>
          <p:cNvGrpSpPr/>
          <p:nvPr/>
        </p:nvGrpSpPr>
        <p:grpSpPr>
          <a:xfrm>
            <a:off x="2346570" y="4964438"/>
            <a:ext cx="3384683" cy="716692"/>
            <a:chOff x="2346570" y="4964438"/>
            <a:chExt cx="3384683" cy="71669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EBE3E8A-881D-0442-8D47-28B1D6B690C9}"/>
                </a:ext>
              </a:extLst>
            </p:cNvPr>
            <p:cNvSpPr/>
            <p:nvPr/>
          </p:nvSpPr>
          <p:spPr>
            <a:xfrm>
              <a:off x="2346570" y="4964438"/>
              <a:ext cx="1779365" cy="71669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 Status</a:t>
              </a:r>
            </a:p>
            <a:p>
              <a:pPr algn="ctr"/>
              <a:r>
                <a:rPr lang="en-US" dirty="0"/>
                <a:t>(issue on change)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1EB001E-BAF2-D349-A69C-713EAD2091AE}"/>
                </a:ext>
              </a:extLst>
            </p:cNvPr>
            <p:cNvCxnSpPr>
              <a:stCxn id="24" idx="3"/>
            </p:cNvCxnSpPr>
            <p:nvPr/>
          </p:nvCxnSpPr>
          <p:spPr>
            <a:xfrm>
              <a:off x="4125935" y="5322784"/>
              <a:ext cx="16053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DB0B7-9288-1140-B82D-921FFD81F203}"/>
                </a:ext>
              </a:extLst>
            </p:cNvPr>
            <p:cNvSpPr txBox="1"/>
            <p:nvPr/>
          </p:nvSpPr>
          <p:spPr>
            <a:xfrm>
              <a:off x="4508838" y="5039720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446C1F-3B09-1643-B4BB-8201CFCB81B3}"/>
                </a:ext>
              </a:extLst>
            </p:cNvPr>
            <p:cNvSpPr txBox="1"/>
            <p:nvPr/>
          </p:nvSpPr>
          <p:spPr>
            <a:xfrm>
              <a:off x="4185632" y="5347497"/>
              <a:ext cx="1210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(w/</a:t>
              </a:r>
              <a:r>
                <a:rPr lang="en-US" dirty="0" err="1"/>
                <a:t>DeviceID</a:t>
              </a:r>
              <a:r>
                <a:rPr lang="en-US" dirty="0"/>
                <a:t>)</a:t>
              </a:r>
            </a:p>
          </p:txBody>
        </p:sp>
      </p:grpSp>
      <p:sp>
        <p:nvSpPr>
          <p:cNvPr id="30" name="Oval Callout 29">
            <a:extLst>
              <a:ext uri="{FF2B5EF4-FFF2-40B4-BE49-F238E27FC236}">
                <a16:creationId xmlns:a16="http://schemas.microsoft.com/office/drawing/2014/main" id="{BCFA85C9-9A88-084B-8D40-B0ED52BA3F63}"/>
              </a:ext>
            </a:extLst>
          </p:cNvPr>
          <p:cNvSpPr/>
          <p:nvPr/>
        </p:nvSpPr>
        <p:spPr>
          <a:xfrm>
            <a:off x="5820020" y="4750330"/>
            <a:ext cx="2499647" cy="673250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(</a:t>
            </a:r>
            <a:r>
              <a:rPr lang="en-US" dirty="0" err="1"/>
              <a:t>DeviceID</a:t>
            </a:r>
            <a:r>
              <a:rPr lang="en-US" dirty="0"/>
              <a:t>) tracking to 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31AD4AE-5C99-E74D-8C54-B83DABDC89D3}"/>
              </a:ext>
            </a:extLst>
          </p:cNvPr>
          <p:cNvGrpSpPr/>
          <p:nvPr/>
        </p:nvGrpSpPr>
        <p:grpSpPr>
          <a:xfrm>
            <a:off x="3670418" y="2536602"/>
            <a:ext cx="6189683" cy="2360211"/>
            <a:chOff x="3670418" y="2536602"/>
            <a:chExt cx="6189683" cy="2360211"/>
          </a:xfrm>
        </p:grpSpPr>
        <p:sp>
          <p:nvSpPr>
            <p:cNvPr id="34" name="Rounded Rectangular Callout 33">
              <a:extLst>
                <a:ext uri="{FF2B5EF4-FFF2-40B4-BE49-F238E27FC236}">
                  <a16:creationId xmlns:a16="http://schemas.microsoft.com/office/drawing/2014/main" id="{85C4C9B3-806C-6D43-A1C5-8606293237D1}"/>
                </a:ext>
              </a:extLst>
            </p:cNvPr>
            <p:cNvSpPr/>
            <p:nvPr/>
          </p:nvSpPr>
          <p:spPr>
            <a:xfrm>
              <a:off x="3715572" y="2536602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5" name="Rounded Rectangular Callout 34">
              <a:extLst>
                <a:ext uri="{FF2B5EF4-FFF2-40B4-BE49-F238E27FC236}">
                  <a16:creationId xmlns:a16="http://schemas.microsoft.com/office/drawing/2014/main" id="{3E17A1B1-679A-EB4A-9152-4AACDD3A7B87}"/>
                </a:ext>
              </a:extLst>
            </p:cNvPr>
            <p:cNvSpPr/>
            <p:nvPr/>
          </p:nvSpPr>
          <p:spPr>
            <a:xfrm>
              <a:off x="3670418" y="4460636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Durable</a:t>
              </a:r>
            </a:p>
          </p:txBody>
        </p: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648DF5A7-061F-4843-A8F0-6C7E4FDB094E}"/>
                </a:ext>
              </a:extLst>
            </p:cNvPr>
            <p:cNvSpPr/>
            <p:nvPr/>
          </p:nvSpPr>
          <p:spPr>
            <a:xfrm>
              <a:off x="8805965" y="3496259"/>
              <a:ext cx="1054136" cy="436177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QoS - Reliable</a:t>
              </a:r>
            </a:p>
          </p:txBody>
        </p:sp>
      </p:grp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1DAEE10-5A7F-EF48-BBF2-9FA825BB43E9}"/>
              </a:ext>
            </a:extLst>
          </p:cNvPr>
          <p:cNvSpPr/>
          <p:nvPr/>
        </p:nvSpPr>
        <p:spPr>
          <a:xfrm>
            <a:off x="2061275" y="3861733"/>
            <a:ext cx="1389642" cy="475233"/>
          </a:xfrm>
          <a:prstGeom prst="wedgeRoundRectCallout">
            <a:avLst>
              <a:gd name="adj1" fmla="val 32225"/>
              <a:gd name="adj2" fmla="val 69608"/>
              <a:gd name="adj3" fmla="val 16667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CFT            (my device ID)</a:t>
            </a:r>
          </a:p>
        </p:txBody>
      </p:sp>
    </p:spTree>
    <p:extLst>
      <p:ext uri="{BB962C8B-B14F-4D97-AF65-F5344CB8AC3E}">
        <p14:creationId xmlns:p14="http://schemas.microsoft.com/office/powerpoint/2010/main" val="14944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0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(1/3)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39970"/>
            <a:ext cx="5257800" cy="5900476"/>
          </a:xfrm>
        </p:spPr>
        <p:txBody>
          <a:bodyPr>
            <a:normAutofit fontScale="32500" lnSpcReduction="20000"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9800" dirty="0">
                <a:latin typeface="Calibri" panose="020F0502020204030204" pitchFamily="34" charset="0"/>
                <a:cs typeface="Calibri" panose="020F0502020204030204" pitchFamily="34" charset="0"/>
              </a:rPr>
              <a:t>Common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LEN_DEVICE_ID = 32;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LEN_STR_FOO = 10;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const uint32 LEN_STR_BAR = 16;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UNINITIALIZED,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OFF,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ON,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ERROR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@nested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resourceId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id;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@nested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DeviceConfigurationStruct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stateReq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string&lt;LEN_STR_FOO&gt;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fooName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fooValue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string&lt;LEN_STR_BAR&gt;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barName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  uint32 </a:t>
            </a:r>
            <a:r>
              <a:rPr lang="en-US" sz="4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barValue</a:t>
            </a: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48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23BD565-F32F-ED44-ADB9-9C9B9F158785}"/>
              </a:ext>
            </a:extLst>
          </p:cNvPr>
          <p:cNvSpPr txBox="1">
            <a:spLocks/>
          </p:cNvSpPr>
          <p:nvPr/>
        </p:nvSpPr>
        <p:spPr>
          <a:xfrm>
            <a:off x="6096000" y="1039970"/>
            <a:ext cx="5739014" cy="5304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Topics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DeviceConfigurationStruct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DeviceConfiguration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deviceConfig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  <a:p>
            <a:pPr marL="0" indent="0">
              <a:spcBef>
                <a:spcPts val="400"/>
              </a:spcBef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struct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@key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myDeviceId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DeviceStateEnum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state;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</a:p>
        </p:txBody>
      </p:sp>
    </p:spTree>
    <p:extLst>
      <p:ext uri="{BB962C8B-B14F-4D97-AF65-F5344CB8AC3E}">
        <p14:creationId xmlns:p14="http://schemas.microsoft.com/office/powerpoint/2010/main" val="2527842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(2/3)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272" y="1053385"/>
            <a:ext cx="11741728" cy="5900476"/>
          </a:xfrm>
        </p:spPr>
        <p:txBody>
          <a:bodyPr>
            <a:normAutofit/>
          </a:bodyPr>
          <a:lstStyle/>
          <a:p>
            <a:pPr marL="0" indent="-365760">
              <a:lnSpc>
                <a:spcPct val="120000"/>
              </a:lnSpc>
              <a:spcBef>
                <a:spcPts val="4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Encapsulation of Naming Contained Within the XML 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name="MODULE_EX_CMD_RSP"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name="TYPE_CONFIGURE_DEVICE"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name="TOPIC_CONFIGURE_DEVICE"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name="TOPIC_CONFIGURE_DEV_CFT"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name="CONTROLLER1_PARTICIPANT"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CmdRspParticipantLibrary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::ControllerParticipant1"/&gt;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name="DEVICE_STATE_READER"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ControllerSubscriber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name="CONFIGURE_DEVICE_WRITER"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ControllerPublisher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name="CONFIGURE_DEVICE_READER"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name="DEVICE_STATE_TOPIC_QOS_PROFILE"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&lt;const name="CONFIG_DEV_TOPIC_QOS_PROFILE" type="string" value="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"/&gt; </a:t>
            </a:r>
          </a:p>
        </p:txBody>
      </p:sp>
    </p:spTree>
    <p:extLst>
      <p:ext uri="{BB962C8B-B14F-4D97-AF65-F5344CB8AC3E}">
        <p14:creationId xmlns:p14="http://schemas.microsoft.com/office/powerpoint/2010/main" val="30924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IDL (3/3) Code Generated in .h/</a:t>
            </a:r>
            <a:r>
              <a:rPr lang="en-US" dirty="0" err="1"/>
              <a:t>hpp</a:t>
            </a:r>
            <a:r>
              <a:rPr lang="en-US" dirty="0"/>
              <a:t>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272" y="1053385"/>
            <a:ext cx="11741728" cy="59004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MODULE_EX_CMD_RSP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TYPE_CONFIGURE_DEVICE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TOPIC_CONFIGURE_DEVICE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TOPIC_CONFIGURE_DEV_CFT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MyFilter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TYPE_DEVICE_STATE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ExCmdRsp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TOPIC_DEVICE_STATE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CONTROLLER1_PARTICIPANT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CmdRspParticipantLibrary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::ControllerParticipant1";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DEVICE_STATE_READER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ControllerSubscriber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DeviceStateReader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CONFIGURE_DEVICE_WRITER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ControllerPublisher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ConfigureDeviceWriter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CMD_RSP_QOS_LIBRARY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CmdRspQoSLibrary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DEVICE_STATE_TOPIC_QOS_PROFILE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DeviceStateProfile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static const std::string CONFIG_DEV_TOPIC_QOS_PROFILE =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ConfigDevProfile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2747995925"/>
      </p:ext>
    </p:extLst>
  </p:cSld>
  <p:clrMapOvr>
    <a:masterClrMapping/>
  </p:clrMapOvr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33282</TotalTime>
  <Words>3193</Words>
  <Application>Microsoft Macintosh PowerPoint</Application>
  <PresentationFormat>Widescreen</PresentationFormat>
  <Paragraphs>412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Calibri</vt:lpstr>
      <vt:lpstr>Arial</vt:lpstr>
      <vt:lpstr>Courier New</vt:lpstr>
      <vt:lpstr>Courier</vt:lpstr>
      <vt:lpstr>RTI Corporate Template</vt:lpstr>
      <vt:lpstr>Connext Command Response example highlights</vt:lpstr>
      <vt:lpstr>Highlights (1/3)</vt:lpstr>
      <vt:lpstr>Highlights Overview (2/3)</vt:lpstr>
      <vt:lpstr>Highlights Overview (3/3)</vt:lpstr>
      <vt:lpstr>Getting Setup</vt:lpstr>
      <vt:lpstr>Topic Handshake</vt:lpstr>
      <vt:lpstr>IDL (1/3)</vt:lpstr>
      <vt:lpstr>IDL (2/3)</vt:lpstr>
      <vt:lpstr>IDL (3/3) Code Generated in .h/hpp files</vt:lpstr>
      <vt:lpstr>QoS Profiles</vt:lpstr>
      <vt:lpstr>Define Your Data &amp; System Model w/QoS</vt:lpstr>
      <vt:lpstr>Simplify by using RTI’s Built-in QoS libraries</vt:lpstr>
      <vt:lpstr>Jump-starting Connext using Object Oriented Design Patterns (XML Application Creation Version – C++11 and Python)</vt:lpstr>
      <vt:lpstr>Example Project File Layout – Common files</vt:lpstr>
      <vt:lpstr>Example Project User Specific Topic Files</vt:lpstr>
      <vt:lpstr>Example Project – Application Files</vt:lpstr>
      <vt:lpstr>How to Use this example (1/3)</vt:lpstr>
      <vt:lpstr>How to Use this example (2/3)</vt:lpstr>
      <vt:lpstr>How to Use this example (3/3)</vt:lpstr>
      <vt:lpstr>Example Application flow (1/2)</vt:lpstr>
      <vt:lpstr>Example Application flow (2/2)</vt:lpstr>
      <vt:lpstr>ToDo: (enhancements)</vt:lpstr>
      <vt:lpstr>Jump-starting Connext using Object Oriented Design Patterns (Programmatic and compiled Types Version – C++)</vt:lpstr>
      <vt:lpstr>Example Project File Layout – Common files</vt:lpstr>
      <vt:lpstr>Overview of Template Classes</vt:lpstr>
      <vt:lpstr>Example Project User Specific Topic Files</vt:lpstr>
      <vt:lpstr>Example Application flow (1/3)</vt:lpstr>
      <vt:lpstr>Example Application flow (2/3)</vt:lpstr>
      <vt:lpstr>Example Application flow (3/3)</vt:lpstr>
      <vt:lpstr>Lessons Learned</vt:lpstr>
      <vt:lpstr>Compiled Types vs. Dynamic Types</vt:lpstr>
      <vt:lpstr>Code Available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211</cp:revision>
  <dcterms:created xsi:type="dcterms:W3CDTF">2021-03-16T04:28:05Z</dcterms:created>
  <dcterms:modified xsi:type="dcterms:W3CDTF">2022-09-13T11:22:26Z</dcterms:modified>
</cp:coreProperties>
</file>